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pptx" ContentType="application/vnd.openxmlformats-officedocument.presentationml.presentation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91" r:id="rId3"/>
    <p:sldId id="282" r:id="rId4"/>
    <p:sldId id="262" r:id="rId5"/>
    <p:sldId id="265" r:id="rId7"/>
    <p:sldId id="259" r:id="rId8"/>
    <p:sldId id="264" r:id="rId9"/>
    <p:sldId id="266" r:id="rId10"/>
    <p:sldId id="271" r:id="rId11"/>
    <p:sldId id="27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00"/>
    <a:srgbClr val="CC0066"/>
    <a:srgbClr val="B5F6FD"/>
    <a:srgbClr val="E1F2CA"/>
    <a:srgbClr val="EAF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209359-D67A-445A-9277-3E491CEF3BF7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6C4CD-25B2-4270-892E-3BD7DD386F37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25748-42EC-460D-8A90-1CB5859F9D32}" type="slidenum">
              <a:rPr lang="ru-RU">
                <a:cs typeface="Arial" panose="020B0604020202020204" pitchFamily="34" charset="0"/>
              </a:rPr>
            </a:fld>
            <a:endParaRPr 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2DF41-05E0-4F26-AD48-1042A9E1BDB8}" type="datetime1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C53-955C-4E2B-A236-A48CD12F413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E944-3CE1-4A9B-93E4-B5EB1B2C48EB}" type="datetime1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DBA1-AA79-4AC6-84D7-3ABFA9827A4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C5CD-6153-4F9C-B007-40A353506720}" type="datetime1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D465-5746-4789-8D82-0CC90D12B4A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7D2C2-224A-4909-8C34-50C6EB5ACDDF}" type="datetime1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FCFF-F4EB-4152-9988-E4F1EB2DE34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9BD16-5961-40F4-8088-EC7E319AC89C}" type="datetime1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991DE-E573-47B2-9616-0230B8947EC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0EB12-E549-4189-9444-7A25FC9D4D47}" type="datetime1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B1BC-4970-41D0-A2FA-9970A4B1C46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13589-C292-4127-93E4-DEC032FBCE41}" type="datetime1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EDDC6-24CB-4404-8B78-5D7D08490E9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80769-07E3-4ED7-B7E2-59F626472275}" type="datetime1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63D5-A416-45A5-B145-99EB12F08EB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48F3E-F874-4305-BA1F-3D09E28CBB1A}" type="datetime1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7A5B5-B687-4B9E-A00B-5718EEE1CAD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F8E29-4695-49B7-AA38-6A4756C07E9E}" type="datetime1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2316-08D0-4E07-9590-35CA9884139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D7F24-DDE3-462A-A3A3-1402B8602C54}" type="datetime1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6D22D-E4CA-4093-965C-870ED31840C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894C17-EB29-4F34-A431-0877E0F96C08}" type="datetime1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D568F0-5C91-478A-B4A1-1856853C1124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1" Type="http://schemas.openxmlformats.org/officeDocument/2006/relationships/package" Target="../embeddings/Presentation1.ppt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8229600" cy="2643187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Нарезание наружной и внутренней резьбы</a:t>
            </a:r>
            <a:br>
              <a:rPr 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755650" y="4797425"/>
            <a:ext cx="8158163" cy="18303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A50021"/>
                </a:solidFill>
                <a:latin typeface="Arial" panose="020B0604020202020204" pitchFamily="34" charset="0"/>
              </a:rPr>
              <a:t>Слесарное дело  Мастер </a:t>
            </a:r>
            <a:r>
              <a:rPr lang="ru-RU" sz="2400" dirty="0" err="1" smtClean="0">
                <a:solidFill>
                  <a:srgbClr val="A50021"/>
                </a:solidFill>
                <a:latin typeface="Arial" panose="020B0604020202020204" pitchFamily="34" charset="0"/>
              </a:rPr>
              <a:t>п</a:t>
            </a:r>
            <a:r>
              <a:rPr lang="en-US" sz="2400" dirty="0" smtClean="0">
                <a:solidFill>
                  <a:srgbClr val="A50021"/>
                </a:solidFill>
                <a:latin typeface="Arial" panose="020B0604020202020204" pitchFamily="34" charset="0"/>
              </a:rPr>
              <a:t>/</a:t>
            </a:r>
            <a:r>
              <a:rPr lang="ru-RU" sz="2400" dirty="0" smtClean="0">
                <a:solidFill>
                  <a:srgbClr val="A50021"/>
                </a:solidFill>
                <a:latin typeface="Arial" panose="020B0604020202020204" pitchFamily="34" charset="0"/>
              </a:rPr>
              <a:t>о: </a:t>
            </a:r>
            <a:r>
              <a:rPr lang="ru-RU" sz="2400" dirty="0" err="1" smtClean="0">
                <a:solidFill>
                  <a:srgbClr val="A50021"/>
                </a:solidFill>
                <a:latin typeface="Arial" panose="020B0604020202020204" pitchFamily="34" charset="0"/>
              </a:rPr>
              <a:t>Кльонов А.В.</a:t>
            </a:r>
            <a:endParaRPr lang="ru-RU" sz="2400" dirty="0" smtClean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122CF-EFEE-472E-97B8-43BD30A26EEA}" type="slidenum">
              <a:rPr lang="ru-RU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38"/>
            <a:ext cx="4038600" cy="54832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</a:t>
            </a: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приемам нарезания наружной и внутренней резьбы вручную;</a:t>
            </a:r>
            <a:endParaRPr 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представление о свойствах металлов и способах их обработки;</a:t>
            </a:r>
            <a:endParaRPr 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развивать умение организовывать свою практическую деятельность, воспитывать аккуратность и точность при выполнении работы.</a:t>
            </a:r>
            <a:endParaRPr 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sz="2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71500"/>
            <a:ext cx="4038600" cy="55546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u="sng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Новые термины</a:t>
            </a:r>
            <a:endParaRPr lang="ru-RU" b="1" u="sng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Резьбовое соединение</a:t>
            </a:r>
            <a:endParaRPr lang="ru-RU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Болт</a:t>
            </a:r>
            <a:endParaRPr lang="ru-RU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Гайка</a:t>
            </a:r>
            <a:endParaRPr lang="ru-RU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Шпилька</a:t>
            </a:r>
            <a:endParaRPr lang="ru-RU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Винт</a:t>
            </a:r>
            <a:endParaRPr lang="ru-RU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Резьба- наружная и внутренняя</a:t>
            </a:r>
            <a:endParaRPr lang="ru-RU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Плашка</a:t>
            </a:r>
            <a:endParaRPr lang="ru-RU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Плашкодержатель</a:t>
            </a:r>
            <a:endParaRPr lang="ru-RU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Метчик</a:t>
            </a:r>
            <a:endParaRPr lang="ru-RU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Вороток</a:t>
            </a:r>
            <a:endParaRPr lang="ru-RU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0500C-7A50-4422-BC0B-6FD2D793D367}" type="slidenum">
              <a:rPr lang="ru-RU"/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6386" name="Picture 5" descr="img00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063" y="2857500"/>
            <a:ext cx="41751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img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141663"/>
            <a:ext cx="3600450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7"/>
          <p:cNvSpPr>
            <a:spLocks noChangeArrowheads="1"/>
          </p:cNvSpPr>
          <p:nvPr/>
        </p:nvSpPr>
        <p:spPr bwMode="auto">
          <a:xfrm>
            <a:off x="5072063" y="2071688"/>
            <a:ext cx="350043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800" b="1" i="1">
                <a:latin typeface="Calibri" panose="020F0502020204030204" pitchFamily="34" charset="0"/>
              </a:rPr>
              <a:t>       Неразъемные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6389" name="Прямоугольник 9"/>
          <p:cNvSpPr>
            <a:spLocks noChangeArrowheads="1"/>
          </p:cNvSpPr>
          <p:nvPr/>
        </p:nvSpPr>
        <p:spPr bwMode="auto">
          <a:xfrm>
            <a:off x="1000125" y="2071688"/>
            <a:ext cx="28575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800" b="1" i="1">
                <a:latin typeface="Calibri" panose="020F0502020204030204" pitchFamily="34" charset="0"/>
              </a:rPr>
              <a:t>    Разъемные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16390" name="Прямоугольник 11"/>
          <p:cNvSpPr>
            <a:spLocks noChangeArrowheads="1"/>
          </p:cNvSpPr>
          <p:nvPr/>
        </p:nvSpPr>
        <p:spPr bwMode="auto">
          <a:xfrm>
            <a:off x="2000250" y="1000125"/>
            <a:ext cx="51435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800" b="1" i="1">
                <a:latin typeface="Calibri" panose="020F0502020204030204" pitchFamily="34" charset="0"/>
              </a:rPr>
              <a:t>    Виды соединения деталей</a:t>
            </a:r>
            <a:endParaRPr lang="ru-RU" sz="2800">
              <a:latin typeface="Calibri" panose="020F050202020403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5A66E-7659-4EFB-A257-3F4C83146A5B}" type="slidenum">
              <a:rPr lang="ru-RU"/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три2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7250" y="4643438"/>
            <a:ext cx="121443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4" descr="три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571750"/>
            <a:ext cx="121443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5" descr="три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428625"/>
            <a:ext cx="12239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7" descr="шпильк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4572000"/>
            <a:ext cx="9334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8" descr="2 винта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38" y="2571750"/>
            <a:ext cx="1214437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0" descr="2болтаBMP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28625"/>
            <a:ext cx="13573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3857625" y="571500"/>
            <a:ext cx="5000625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Calibri" panose="020F0502020204030204" pitchFamily="34" charset="0"/>
              </a:rPr>
              <a:t>Болт</a:t>
            </a:r>
            <a:r>
              <a:rPr lang="ru-RU" sz="2400" b="1" u="sng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Calibri" panose="020F0502020204030204" pitchFamily="34" charset="0"/>
              </a:rPr>
              <a:t>- цилиндрический стержень с головкой на одном конце и с резьбой на другом для навинчивания </a:t>
            </a:r>
            <a:r>
              <a:rPr lang="ru-RU" sz="2400" b="1" u="sng">
                <a:solidFill>
                  <a:srgbClr val="FF0000"/>
                </a:solidFill>
                <a:latin typeface="Calibri" panose="020F0502020204030204" pitchFamily="34" charset="0"/>
              </a:rPr>
              <a:t>гайки</a:t>
            </a:r>
            <a:r>
              <a:rPr lang="ru-RU" sz="2400" b="1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endParaRPr lang="ru-RU" sz="24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440" name="TextBox 13"/>
          <p:cNvSpPr txBox="1">
            <a:spLocks noChangeArrowheads="1"/>
          </p:cNvSpPr>
          <p:nvPr/>
        </p:nvSpPr>
        <p:spPr bwMode="auto">
          <a:xfrm>
            <a:off x="3786188" y="2571750"/>
            <a:ext cx="5072062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Calibri" panose="020F0502020204030204" pitchFamily="34" charset="0"/>
              </a:rPr>
              <a:t>Винт</a:t>
            </a:r>
            <a:r>
              <a:rPr lang="ru-RU" sz="2400" b="1">
                <a:solidFill>
                  <a:srgbClr val="FF0000"/>
                </a:solidFill>
                <a:latin typeface="Calibri" panose="020F0502020204030204" pitchFamily="34" charset="0"/>
              </a:rPr>
              <a:t> — цилиндрический стержень с резьбой для ввинчивания в одну из соединяемых деталей и головкой различных форм.</a:t>
            </a:r>
            <a:r>
              <a:rPr lang="ru-RU" sz="240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ru-RU" sz="24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8441" name="TextBox 14"/>
          <p:cNvSpPr txBox="1">
            <a:spLocks noChangeArrowheads="1"/>
          </p:cNvSpPr>
          <p:nvPr/>
        </p:nvSpPr>
        <p:spPr bwMode="auto">
          <a:xfrm>
            <a:off x="3786188" y="4786313"/>
            <a:ext cx="51435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 b="1" i="1" u="sng">
                <a:solidFill>
                  <a:srgbClr val="FF0000"/>
                </a:solidFill>
                <a:latin typeface="Calibri" panose="020F0502020204030204" pitchFamily="34" charset="0"/>
              </a:rPr>
              <a:t>Шпилька</a:t>
            </a:r>
            <a:r>
              <a:rPr lang="ru-RU" sz="2400" b="1">
                <a:solidFill>
                  <a:srgbClr val="FF0000"/>
                </a:solidFill>
                <a:latin typeface="Calibri" panose="020F0502020204030204" pitchFamily="34" charset="0"/>
              </a:rPr>
              <a:t> - цилиндрический стержень с резьбой на обоих концах</a:t>
            </a:r>
            <a:r>
              <a:rPr lang="ru-RU" sz="240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endParaRPr lang="ru-RU" sz="24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15189-4D67-4221-97F6-7599B48A79A3}" type="slidenum">
              <a:rPr lang="ru-RU"/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714375" y="571500"/>
            <a:ext cx="8143875" cy="101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32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Резьба</a:t>
            </a:r>
            <a:r>
              <a:rPr lang="ru-RU" sz="2000">
                <a:solidFill>
                  <a:srgbClr val="FF0000"/>
                </a:solidFill>
                <a:latin typeface="Georgia" panose="02040502050405020303" pitchFamily="18" charset="0"/>
              </a:rPr>
              <a:t> – </a:t>
            </a:r>
            <a:r>
              <a:rPr 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выступы на поверхности винтов и гаек, расположенные по винтовой линии. </a:t>
            </a:r>
            <a:endParaRPr lang="ru-RU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Рисунок 4" descr="лево право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4375" y="1773238"/>
            <a:ext cx="30781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857625" y="2349500"/>
            <a:ext cx="507206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Georgia" panose="02040502050405020303" pitchFamily="18" charset="0"/>
              </a:rPr>
              <a:t>В зависимости от направления винтовой линии, образующей витки, резьбу подразделяют на правую (А) и левую (Б).</a:t>
            </a:r>
            <a:endParaRPr lang="ru-RU" sz="240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1071563" y="4786313"/>
            <a:ext cx="7858125" cy="1187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Georgia" panose="02040502050405020303" pitchFamily="18" charset="0"/>
              </a:rPr>
              <a:t>Различают наружную и внутреннюю резьб</a:t>
            </a:r>
            <a:r>
              <a:rPr lang="ru-RU" sz="2400">
                <a:solidFill>
                  <a:srgbClr val="C00000"/>
                </a:solidFill>
              </a:rPr>
              <a:t>у</a:t>
            </a:r>
            <a:r>
              <a:rPr lang="ru-RU" sz="2400">
                <a:solidFill>
                  <a:srgbClr val="C00000"/>
                </a:solidFill>
                <a:latin typeface="Georgia" panose="02040502050405020303" pitchFamily="18" charset="0"/>
              </a:rPr>
              <a:t>. </a:t>
            </a:r>
            <a:endParaRPr lang="ru-RU" sz="240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sz="2400">
                <a:solidFill>
                  <a:srgbClr val="C00000"/>
                </a:solidFill>
                <a:latin typeface="Georgia" panose="02040502050405020303" pitchFamily="18" charset="0"/>
              </a:rPr>
              <a:t>Наружная резьба - это резьба </a:t>
            </a:r>
            <a:r>
              <a:rPr lang="ru-RU" sz="2400">
                <a:solidFill>
                  <a:srgbClr val="C00000"/>
                </a:solidFill>
              </a:rPr>
              <a:t>н</a:t>
            </a:r>
            <a:r>
              <a:rPr lang="ru-RU" sz="2400">
                <a:solidFill>
                  <a:srgbClr val="C00000"/>
                </a:solidFill>
                <a:latin typeface="Georgia" panose="02040502050405020303" pitchFamily="18" charset="0"/>
              </a:rPr>
              <a:t>а стержне.</a:t>
            </a:r>
            <a:endParaRPr lang="ru-RU" sz="240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sz="2400">
                <a:solidFill>
                  <a:srgbClr val="C00000"/>
                </a:solidFill>
                <a:latin typeface="Georgia" panose="02040502050405020303" pitchFamily="18" charset="0"/>
              </a:rPr>
              <a:t>Внутренняя — в отверстии.</a:t>
            </a:r>
            <a:endParaRPr lang="ru-RU" sz="240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46CDD-0B49-41AE-BB45-83A7145AFD16}" type="slidenum">
              <a:rPr lang="ru-RU"/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500063" y="214313"/>
            <a:ext cx="7929562" cy="892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Georgia" panose="02040502050405020303" pitchFamily="18" charset="0"/>
              </a:rPr>
              <a:t>Резьба имеет множество элементов. Наиболее важные из них: </a:t>
            </a:r>
            <a:r>
              <a:rPr lang="ru-RU" sz="1600" b="1" i="1">
                <a:solidFill>
                  <a:srgbClr val="FF0000"/>
                </a:solidFill>
                <a:latin typeface="Georgia" panose="02040502050405020303" pitchFamily="18" charset="0"/>
              </a:rPr>
              <a:t>профиль резьбы, шаг резьбы, угол профиля, наружный и внутренний диаметры</a:t>
            </a:r>
            <a:r>
              <a:rPr lang="ru-RU" sz="1600">
                <a:solidFill>
                  <a:srgbClr val="FF0000"/>
                </a:solidFill>
                <a:latin typeface="Georgia" panose="02040502050405020303" pitchFamily="18" charset="0"/>
              </a:rPr>
              <a:t>.</a:t>
            </a:r>
            <a:endParaRPr lang="ru-RU" sz="160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0482" name="Рисунок 2" descr="5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5750" y="5500688"/>
            <a:ext cx="32146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357688"/>
            <a:ext cx="314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214688"/>
            <a:ext cx="31432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5" descr="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205038"/>
            <a:ext cx="3176588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6" descr="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268413"/>
            <a:ext cx="31432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428625" y="1773238"/>
            <a:ext cx="192881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anose="02040502050405020303" pitchFamily="18" charset="0"/>
              </a:rPr>
              <a:t>упорная</a:t>
            </a:r>
            <a:endParaRPr lang="ru-RU" sz="24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428625" y="2786063"/>
            <a:ext cx="314325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anose="02040502050405020303" pitchFamily="18" charset="0"/>
              </a:rPr>
              <a:t>трапецеидальная</a:t>
            </a:r>
            <a:endParaRPr lang="ru-RU" sz="24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500063" y="3929063"/>
            <a:ext cx="30003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anose="02040502050405020303" pitchFamily="18" charset="0"/>
              </a:rPr>
              <a:t>прямоугольная</a:t>
            </a:r>
            <a:endParaRPr lang="ru-RU" sz="24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428625" y="5072063"/>
            <a:ext cx="3286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anose="02040502050405020303" pitchFamily="18" charset="0"/>
              </a:rPr>
              <a:t>треугольная</a:t>
            </a:r>
            <a:endParaRPr lang="ru-RU" sz="24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0491" name="TextBox 11"/>
          <p:cNvSpPr txBox="1">
            <a:spLocks noChangeArrowheads="1"/>
          </p:cNvSpPr>
          <p:nvPr/>
        </p:nvSpPr>
        <p:spPr bwMode="auto">
          <a:xfrm>
            <a:off x="428625" y="6215063"/>
            <a:ext cx="18573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eorgia" panose="02040502050405020303" pitchFamily="18" charset="0"/>
              </a:rPr>
              <a:t>круглая</a:t>
            </a:r>
            <a:endParaRPr lang="ru-RU" sz="24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20492" name="Рисунок 12" descr="шаг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1196975"/>
            <a:ext cx="51911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Box 13"/>
          <p:cNvSpPr txBox="1">
            <a:spLocks noChangeArrowheads="1"/>
          </p:cNvSpPr>
          <p:nvPr/>
        </p:nvSpPr>
        <p:spPr bwMode="auto">
          <a:xfrm>
            <a:off x="3708400" y="4868863"/>
            <a:ext cx="5286375" cy="1477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Georgia" panose="02040502050405020303" pitchFamily="18" charset="0"/>
              </a:rPr>
              <a:t>Если элементы резьбы даются в миллиметрах, то есть единицах метрической системы, то такая резьба называется метрической. В нашей стране </a:t>
            </a:r>
            <a:r>
              <a:rPr lang="ru-RU" b="1" i="1">
                <a:solidFill>
                  <a:srgbClr val="FF0000"/>
                </a:solidFill>
                <a:latin typeface="Georgia" panose="02040502050405020303" pitchFamily="18" charset="0"/>
              </a:rPr>
              <a:t>метрическая резьба</a:t>
            </a:r>
            <a:r>
              <a:rPr lang="ru-RU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>
                <a:solidFill>
                  <a:srgbClr val="C00000"/>
                </a:solidFill>
                <a:latin typeface="Georgia" panose="02040502050405020303" pitchFamily="18" charset="0"/>
              </a:rPr>
              <a:t>имеет наибольшее распространение.</a:t>
            </a:r>
            <a:endParaRPr lang="ru-RU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D5D84-BA74-4A1B-88BC-FA23FF915908}" type="slidenum">
              <a:rPr lang="ru-RU"/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изображение резьбы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7188" y="1500188"/>
            <a:ext cx="83820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71813" y="6492875"/>
            <a:ext cx="28956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C19BB-11B8-4961-B341-CCDCE905E3A7}" type="slidenum">
              <a:rPr lang="ru-RU"/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500063" y="357188"/>
            <a:ext cx="821531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anose="020F0502020204030204" pitchFamily="34" charset="0"/>
              </a:rPr>
              <a:t> </a:t>
            </a:r>
            <a:r>
              <a:rPr lang="ru-RU" sz="2000" b="1">
                <a:solidFill>
                  <a:srgbClr val="FF0000"/>
                </a:solidFill>
                <a:latin typeface="Georgia" panose="02040502050405020303" pitchFamily="18" charset="0"/>
              </a:rPr>
              <a:t>Инструменты и приспособления для нарезания резьбы</a:t>
            </a:r>
            <a:endParaRPr lang="ru-RU" sz="200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2530" name="Рисунок 2" descr="плашкодержатель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57750" y="1000125"/>
            <a:ext cx="3425825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3" descr="ворток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3000375"/>
            <a:ext cx="3214688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 descr="метчик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071813"/>
            <a:ext cx="33274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плашки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000125"/>
            <a:ext cx="31432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6" descr="3_9079DSCN2068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5143500"/>
            <a:ext cx="328295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785813" y="2428875"/>
            <a:ext cx="22860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Georgia" panose="02040502050405020303" pitchFamily="18" charset="0"/>
              </a:rPr>
              <a:t>Плашки</a:t>
            </a:r>
            <a:endParaRPr lang="ru-RU" sz="20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571500" y="4643438"/>
            <a:ext cx="22860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Georgia" panose="02040502050405020303" pitchFamily="18" charset="0"/>
              </a:rPr>
              <a:t>Метчики</a:t>
            </a:r>
            <a:endParaRPr lang="ru-RU" sz="20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5072063" y="2500313"/>
            <a:ext cx="32146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Georgia" panose="02040502050405020303" pitchFamily="18" charset="0"/>
              </a:rPr>
              <a:t>Плашкодержатель</a:t>
            </a:r>
            <a:endParaRPr lang="ru-RU" sz="20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5357813" y="4572000"/>
            <a:ext cx="22860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Georgia" panose="02040502050405020303" pitchFamily="18" charset="0"/>
              </a:rPr>
              <a:t>Воротки</a:t>
            </a:r>
            <a:endParaRPr lang="ru-RU" sz="2000" b="1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3DB70-87DF-41CD-9004-70FEBE5E387B}" type="slidenum">
              <a:rPr lang="ru-RU"/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Нарезание внутренней резьбы</a:t>
            </a:r>
            <a:endParaRPr lang="ru-RU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785813" y="1285875"/>
          <a:ext cx="7786687" cy="535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Презентация" r:id="rId1" imgW="4572000" imgH="3429000" progId="PowerPoint.Show.12">
                  <p:embed/>
                </p:oleObj>
              </mc:Choice>
              <mc:Fallback>
                <p:oleObj name="Презентация" r:id="rId1" imgW="4572000" imgH="3429000" progId="PowerPoint.Show.12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85813" y="1285875"/>
                        <a:ext cx="7786687" cy="53578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3F26E-2EB5-43E3-A961-AF230B494307}" type="slidenum">
              <a:rPr lang="ru-RU"/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1596</Words>
  <Application>WPS Presentation</Application>
  <PresentationFormat>Экран (4:3)</PresentationFormat>
  <Paragraphs>91</Paragraphs>
  <Slides>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SimSun</vt:lpstr>
      <vt:lpstr>Wingdings</vt:lpstr>
      <vt:lpstr>Calibri</vt:lpstr>
      <vt:lpstr>Times New Roman</vt:lpstr>
      <vt:lpstr>Georgia</vt:lpstr>
      <vt:lpstr>Microsoft YaHei</vt:lpstr>
      <vt:lpstr/>
      <vt:lpstr>Arial Unicode MS</vt:lpstr>
      <vt:lpstr>Тема Office</vt:lpstr>
      <vt:lpstr>PowerPoint.Show.12</vt:lpstr>
      <vt:lpstr>Нарезание наружной и внутренней резьбы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Нарезание внутренней резьбы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ХПЛЗТ</cp:lastModifiedBy>
  <cp:revision>144</cp:revision>
  <dcterms:created xsi:type="dcterms:W3CDTF">2019-01-30T12:44:40Z</dcterms:created>
  <dcterms:modified xsi:type="dcterms:W3CDTF">2019-01-30T12:44:54Z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1049-10.2.0.7587</vt:lpwstr>
  </property>
</Properties>
</file>