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59" r:id="rId6"/>
    <p:sldId id="260" r:id="rId7"/>
    <p:sldId id="271" r:id="rId8"/>
    <p:sldId id="264" r:id="rId9"/>
    <p:sldId id="263" r:id="rId10"/>
    <p:sldId id="265" r:id="rId11"/>
    <p:sldId id="266" r:id="rId12"/>
    <p:sldId id="272" r:id="rId13"/>
    <p:sldId id="262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315-70E8-42BD-9842-DB2C418D5A55}" type="slidenum">
              <a:rPr lang="ru-RU" smtClean="0"/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96F38939-5BED-4B12-A935-B8C076CA7624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1609315-70E8-42BD-9842-DB2C418D5A55}" type="slidenum">
              <a:rPr lang="ru-RU" smtClean="0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7406640" cy="204368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Опиливание металла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7406640" cy="1071570"/>
          </a:xfrm>
        </p:spPr>
        <p:txBody>
          <a:bodyPr/>
          <a:lstStyle/>
          <a:p>
            <a:pPr algn="r"/>
            <a:r>
              <a:rPr lang="ru-RU" dirty="0" smtClean="0"/>
              <a:t>Мастер </a:t>
            </a:r>
            <a:r>
              <a:rPr lang="ru-RU" dirty="0" err="1" smtClean="0"/>
              <a:t>п-о</a:t>
            </a:r>
            <a:endParaRPr lang="ru-RU" dirty="0" smtClean="0"/>
          </a:p>
          <a:p>
            <a:pPr algn="r"/>
            <a:r>
              <a:rPr lang="ru-RU" smtClean="0"/>
              <a:t>Кльонов А.В.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Приёмы опиливания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279532" cy="140969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опиливание слева направо;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прямым штрихом поперёк заготовки;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справа налево (косым штрихом);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г)  </a:t>
            </a:r>
            <a:r>
              <a:rPr lang="ru-RU" sz="2000" dirty="0" smtClean="0"/>
              <a:t>прямым штрихом вдоль заготовки</a:t>
            </a:r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7290" y="3357562"/>
            <a:ext cx="48311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46" y="785794"/>
            <a:ext cx="2357454" cy="29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794" y="3786190"/>
            <a:ext cx="2932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Какая операция называется опиливанием?</a:t>
            </a:r>
            <a:endParaRPr lang="ru-RU" sz="2000" dirty="0" smtClean="0"/>
          </a:p>
          <a:p>
            <a:r>
              <a:rPr lang="ru-RU" sz="2000" dirty="0" smtClean="0"/>
              <a:t>Точность обработки деталей напильником  составляет…</a:t>
            </a:r>
            <a:endParaRPr lang="ru-RU" sz="2000" dirty="0" smtClean="0"/>
          </a:p>
          <a:p>
            <a:r>
              <a:rPr lang="ru-RU" sz="2000" dirty="0" smtClean="0"/>
              <a:t>Припуск на обработку опиливанием составляет…</a:t>
            </a:r>
            <a:endParaRPr lang="ru-RU" sz="2000" dirty="0" smtClean="0"/>
          </a:p>
          <a:p>
            <a:r>
              <a:rPr lang="ru-RU" sz="2000" dirty="0" smtClean="0"/>
              <a:t>Какие инструменты необходимы для опиливания</a:t>
            </a:r>
            <a:endParaRPr lang="ru-RU" sz="2000" dirty="0" smtClean="0"/>
          </a:p>
          <a:p>
            <a:r>
              <a:rPr lang="ru-RU" sz="2000" dirty="0" smtClean="0"/>
              <a:t>Как называются напильники, применяемые для лекальных, граверных, ювелирных работ?</a:t>
            </a:r>
            <a:endParaRPr lang="ru-RU" sz="2000" dirty="0" smtClean="0"/>
          </a:p>
          <a:p>
            <a:r>
              <a:rPr lang="ru-RU" sz="2000" dirty="0" smtClean="0"/>
              <a:t>Как называются напильники, предназначенные для обработки мягких металлов и неметаллических материалов?</a:t>
            </a:r>
            <a:endParaRPr lang="ru-RU" sz="2000" dirty="0" smtClean="0"/>
          </a:p>
          <a:p>
            <a:r>
              <a:rPr lang="ru-RU" sz="2000" dirty="0" smtClean="0"/>
              <a:t>Виды насечек?</a:t>
            </a:r>
            <a:endParaRPr lang="ru-RU" sz="2000" dirty="0" smtClean="0"/>
          </a:p>
          <a:p>
            <a:r>
              <a:rPr lang="ru-RU" sz="2000" dirty="0" smtClean="0"/>
              <a:t>По форме сечения напильники бывают…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Распределение усилий нажима при опиливании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214950"/>
            <a:ext cx="7643866" cy="135732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При опиливании должны соблюдаться координация усилий нажима (балансировка), заключающаяся в правильном увеличении нажима правой руки на напильник во время рабочего хода при одновременном уменьшении нажима левой руки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 t="12426" b="16568"/>
          <a:stretch>
            <a:fillRect/>
          </a:stretch>
        </p:blipFill>
        <p:spPr bwMode="auto">
          <a:xfrm>
            <a:off x="1571604" y="1428736"/>
            <a:ext cx="7289592" cy="353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Чистка напильника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 l="35335" t="12903" r="32643"/>
          <a:stretch>
            <a:fillRect/>
          </a:stretch>
        </p:blipFill>
        <p:spPr bwMode="auto">
          <a:xfrm>
            <a:off x="6000760" y="1000108"/>
            <a:ext cx="3000396" cy="54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300039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000496" y="1857364"/>
            <a:ext cx="2000264" cy="1071570"/>
          </a:xfrm>
          <a:prstGeom prst="wedgeRoundRectCallout">
            <a:avLst>
              <a:gd name="adj1" fmla="val -74590"/>
              <a:gd name="adj2" fmla="val 1181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кордовой щёткой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929058" y="4714884"/>
            <a:ext cx="2000264" cy="1357322"/>
          </a:xfrm>
          <a:prstGeom prst="wedgeRoundRectCallout">
            <a:avLst>
              <a:gd name="adj1" fmla="val 69421"/>
              <a:gd name="adj2" fmla="val -1187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скребком из мягкого металла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Проверка прямолинейности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 t="8316"/>
          <a:stretch>
            <a:fillRect/>
          </a:stretch>
        </p:blipFill>
        <p:spPr bwMode="auto">
          <a:xfrm>
            <a:off x="1142976" y="1285860"/>
            <a:ext cx="7874478" cy="51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Проверка параллельности</a:t>
            </a:r>
            <a:endParaRPr lang="ru-RU" sz="3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14810" y="1142984"/>
            <a:ext cx="44208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285852" y="4357694"/>
            <a:ext cx="2786082" cy="1041276"/>
          </a:xfrm>
          <a:prstGeom prst="wedgeRoundRectCallout">
            <a:avLst>
              <a:gd name="adj1" fmla="val 49238"/>
              <a:gd name="adj2" fmla="val -15537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Поверхности стальной плитки, подвергаемой опиливанию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86380" y="5572140"/>
            <a:ext cx="3643338" cy="1071570"/>
          </a:xfrm>
          <a:prstGeom prst="wedgeRoundRectCallout">
            <a:avLst>
              <a:gd name="adj1" fmla="val -30092"/>
              <a:gd name="adj2" fmla="val -1094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Проверка  параллельности опиленной поверхности штангенциркулем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4486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43050"/>
            <a:ext cx="6858048" cy="421484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dirty="0" smtClean="0"/>
              <a:t>Опиливанием называется операция по обработке металлов и других материалов снятием небольшого слоя напильниками вручную или на </a:t>
            </a:r>
            <a:r>
              <a:rPr lang="ru-RU" dirty="0" err="1" smtClean="0"/>
              <a:t>опиловочных</a:t>
            </a:r>
            <a:r>
              <a:rPr lang="ru-RU" dirty="0" smtClean="0"/>
              <a:t> станках.</a:t>
            </a:r>
            <a:endParaRPr lang="ru-RU" dirty="0" smtClean="0"/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Различают опиливание: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09696"/>
          </a:xfrm>
        </p:spPr>
        <p:txBody>
          <a:bodyPr/>
          <a:lstStyle/>
          <a:p>
            <a:r>
              <a:rPr lang="ru-RU" dirty="0" smtClean="0"/>
              <a:t>Черновое</a:t>
            </a:r>
            <a:endParaRPr lang="ru-RU" dirty="0" smtClean="0"/>
          </a:p>
          <a:p>
            <a:r>
              <a:rPr lang="ru-RU" dirty="0" smtClean="0"/>
              <a:t>Чистовое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143248"/>
            <a:ext cx="678661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Обработка напильником позволяет получить точность обработки деталей до </a:t>
            </a:r>
            <a:r>
              <a:rPr lang="ru-RU" sz="2800" i="1" dirty="0" smtClean="0">
                <a:solidFill>
                  <a:srgbClr val="C00000"/>
                </a:solidFill>
              </a:rPr>
              <a:t>0,05 мм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Припуск на обработку опиливанием составляет от </a:t>
            </a:r>
            <a:r>
              <a:rPr lang="ru-RU" sz="2800" i="1" dirty="0" smtClean="0">
                <a:solidFill>
                  <a:srgbClr val="C00000"/>
                </a:solidFill>
              </a:rPr>
              <a:t>1,0 до 0,5мм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Инструменты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t="13783" b="14239"/>
          <a:stretch>
            <a:fillRect/>
          </a:stretch>
        </p:blipFill>
        <p:spPr bwMode="auto">
          <a:xfrm>
            <a:off x="1500166" y="1714488"/>
            <a:ext cx="70723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135729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Напильник слесарный общего назначения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072074"/>
            <a:ext cx="7000956" cy="1631216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1 – носок;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2 – рабочая часть;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3 – </a:t>
            </a:r>
            <a:r>
              <a:rPr lang="ru-RU" sz="2000" dirty="0" err="1" smtClean="0">
                <a:solidFill>
                  <a:srgbClr val="C00000"/>
                </a:solidFill>
              </a:rPr>
              <a:t>ненасеченный</a:t>
            </a:r>
            <a:r>
              <a:rPr lang="ru-RU" sz="2000" dirty="0" smtClean="0">
                <a:solidFill>
                  <a:srgbClr val="C00000"/>
                </a:solidFill>
              </a:rPr>
              <a:t> участок;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4 – </a:t>
            </a:r>
            <a:r>
              <a:rPr lang="ru-RU" sz="2000" dirty="0" err="1" smtClean="0">
                <a:solidFill>
                  <a:srgbClr val="C00000"/>
                </a:solidFill>
              </a:rPr>
              <a:t>заплечник</a:t>
            </a:r>
            <a:r>
              <a:rPr lang="ru-RU" sz="2000" dirty="0" smtClean="0">
                <a:solidFill>
                  <a:srgbClr val="C00000"/>
                </a:solidFill>
              </a:rPr>
              <a:t>; 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5 – хвостовик;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6 широкая сторона;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7 – узкая сторона;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8 - ребро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насечек напильников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t="7530"/>
          <a:stretch>
            <a:fillRect/>
          </a:stretch>
        </p:blipFill>
        <p:spPr bwMode="auto">
          <a:xfrm>
            <a:off x="1142976" y="1285860"/>
            <a:ext cx="78188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Напильники применяются: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357430"/>
            <a:ext cx="7498080" cy="2767018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Для грубого чернового опиливания;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Выполнения чистовой обработки;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Пригоночных, отделочных и доводочных работ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Напильники по форме сечения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143380"/>
            <a:ext cx="3643338" cy="2286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а, б) </a:t>
            </a:r>
            <a:r>
              <a:rPr lang="ru-RU" sz="2400" dirty="0" smtClean="0"/>
              <a:t>плоские напильники;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в) </a:t>
            </a:r>
            <a:r>
              <a:rPr lang="ru-RU" sz="2400" dirty="0" smtClean="0"/>
              <a:t>квадратные;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г) </a:t>
            </a:r>
            <a:r>
              <a:rPr lang="ru-RU" sz="2400" dirty="0" smtClean="0"/>
              <a:t>трехгранные;</a:t>
            </a:r>
            <a:endParaRPr lang="ru-RU" sz="24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"/>
          <a:srcRect l="1587" t="4623" r="3175"/>
          <a:stretch>
            <a:fillRect/>
          </a:stretch>
        </p:blipFill>
        <p:spPr bwMode="auto">
          <a:xfrm>
            <a:off x="4857752" y="3786190"/>
            <a:ext cx="428624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86446" y="150017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dirty="0" smtClean="0"/>
              <a:t>круглые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е) </a:t>
            </a:r>
            <a:r>
              <a:rPr lang="ru-RU" sz="2400" dirty="0" smtClean="0"/>
              <a:t>полукруглые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ж) </a:t>
            </a:r>
            <a:r>
              <a:rPr lang="ru-RU" sz="2400" dirty="0" smtClean="0"/>
              <a:t>ромбические</a:t>
            </a:r>
            <a:endParaRPr lang="ru-RU" sz="2400" dirty="0" smtClean="0"/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dirty="0" smtClean="0"/>
              <a:t>ножовочные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786"/>
          <a:stretch>
            <a:fillRect/>
          </a:stretch>
        </p:blipFill>
        <p:spPr bwMode="auto">
          <a:xfrm>
            <a:off x="1071538" y="1142984"/>
            <a:ext cx="3929090" cy="302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Насадка и снятие рукояток напильника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500702"/>
            <a:ext cx="7858180" cy="857256"/>
          </a:xfrm>
        </p:spPr>
        <p:txBody>
          <a:bodyPr numCol="3"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а) насадка ударом о верстак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б) насадка ударом молотка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в) снятие ударом напильника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 t="8378" b="12016"/>
          <a:stretch>
            <a:fillRect/>
          </a:stretch>
        </p:blipFill>
        <p:spPr bwMode="auto">
          <a:xfrm>
            <a:off x="1714480" y="1428736"/>
            <a:ext cx="6858048" cy="40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Положение рук при опиливании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643578"/>
            <a:ext cx="7719274" cy="1000132"/>
          </a:xfrm>
        </p:spPr>
        <p:txBody>
          <a:bodyPr numCol="2"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Положение правой руки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положение левой руки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 l="15638" t="15679" r="45868" b="12892"/>
          <a:stretch>
            <a:fillRect/>
          </a:stretch>
        </p:blipFill>
        <p:spPr bwMode="auto">
          <a:xfrm>
            <a:off x="1500166" y="1214422"/>
            <a:ext cx="3286148" cy="421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 l="56537" t="15679" r="7375" b="12892"/>
          <a:stretch>
            <a:fillRect/>
          </a:stretch>
        </p:blipFill>
        <p:spPr bwMode="auto">
          <a:xfrm>
            <a:off x="6000760" y="1214422"/>
            <a:ext cx="28749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2073</Words>
  <Application>WPS Presentation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Verdana</vt:lpstr>
      <vt:lpstr>Century Schoolbook</vt:lpstr>
      <vt:lpstr>Segoe Print</vt:lpstr>
      <vt:lpstr>Microsoft YaHei</vt:lpstr>
      <vt:lpstr/>
      <vt:lpstr>Arial Unicode MS</vt:lpstr>
      <vt:lpstr>Wingdings</vt:lpstr>
      <vt:lpstr>Calibri</vt:lpstr>
      <vt:lpstr>Солнцестояние</vt:lpstr>
      <vt:lpstr>Опиливание металла</vt:lpstr>
      <vt:lpstr>Определение</vt:lpstr>
      <vt:lpstr>Различают опиливание:</vt:lpstr>
      <vt:lpstr>Инструменты</vt:lpstr>
      <vt:lpstr>Виды насечек напильников</vt:lpstr>
      <vt:lpstr>Напильники применяются:</vt:lpstr>
      <vt:lpstr>Напильники по форме сечения</vt:lpstr>
      <vt:lpstr>Насадка и снятие рукояток напильника</vt:lpstr>
      <vt:lpstr>Положение рук при опиливании</vt:lpstr>
      <vt:lpstr>Приёмы опиливания</vt:lpstr>
      <vt:lpstr>Проверь себя</vt:lpstr>
      <vt:lpstr>Распределение усилий нажима при опиливании</vt:lpstr>
      <vt:lpstr>Чистка напильника</vt:lpstr>
      <vt:lpstr>Проверка прямолинейности</vt:lpstr>
      <vt:lpstr>Проверка параллельности</vt:lpstr>
    </vt:vector>
  </TitlesOfParts>
  <Company>LUKOIL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Опиливание металла</dc:title>
  <dc:creator>зварич</dc:creator>
  <cp:lastModifiedBy>ХПЛЗТ</cp:lastModifiedBy>
  <cp:revision>22</cp:revision>
  <dcterms:created xsi:type="dcterms:W3CDTF">2009-03-22T14:44:00Z</dcterms:created>
  <dcterms:modified xsi:type="dcterms:W3CDTF">2019-01-30T12:44:37Z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1049-10.2.0.7587</vt:lpwstr>
  </property>
</Properties>
</file>