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0" r:id="rId5"/>
    <p:sldId id="273" r:id="rId6"/>
    <p:sldId id="258" r:id="rId7"/>
    <p:sldId id="274" r:id="rId8"/>
    <p:sldId id="259" r:id="rId9"/>
    <p:sldId id="260" r:id="rId10"/>
    <p:sldId id="261" r:id="rId11"/>
    <p:sldId id="275" r:id="rId12"/>
    <p:sldId id="262" r:id="rId13"/>
    <p:sldId id="263" r:id="rId14"/>
    <p:sldId id="269" r:id="rId15"/>
    <p:sldId id="264" r:id="rId16"/>
    <p:sldId id="265" r:id="rId17"/>
    <p:sldId id="266" r:id="rId18"/>
    <p:sldId id="267" r:id="rId19"/>
    <p:sldId id="268" r:id="rId20"/>
    <p:sldId id="271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343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CC57-59CC-4BCF-A4E3-20CD85FD4C3C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E3CC57-59CC-4BCF-A4E3-20CD85FD4C3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56C3342-744F-47C6-BC4B-BF61F84A526A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E3CC57-59CC-4BCF-A4E3-20CD85FD4C3C}" type="slidenum">
              <a:rPr lang="ru-RU" smtClean="0"/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 panose="05000000000000000000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 panose="05000000000000000000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4429132"/>
            <a:ext cx="6486548" cy="1785942"/>
          </a:xfrm>
        </p:spPr>
        <p:txBody>
          <a:bodyPr/>
          <a:lstStyle/>
          <a:p>
            <a:pPr algn="r"/>
            <a:r>
              <a:rPr lang="ru-RU" dirty="0" smtClean="0"/>
              <a:t>Мастер </a:t>
            </a:r>
            <a:r>
              <a:rPr lang="ru-RU" dirty="0" err="1" smtClean="0"/>
              <a:t>п-о</a:t>
            </a:r>
            <a:endParaRPr lang="ru-RU" dirty="0" smtClean="0"/>
          </a:p>
          <a:p>
            <a:pPr algn="r"/>
            <a:r>
              <a:rPr lang="ru-RU" dirty="0" err="1" smtClean="0"/>
              <a:t>Кльонов А.В.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Резка металла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ножниц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Ручные малогабаритные силовые ножницы служат для резки листовой стали толщиной до 2,5 мм и прутков диаметром до 8 мм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Рычажные ножницы применяют для разрезания листовой стали толщиной до 4 мм, алюминия и латуни – до 6 мм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Маховые ножницы широко используются для разки листового металла толщиной 1,5…2,5 мм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Ножницы с наклонными ножами (гильотинные) позволяют разрезать листовой металл толщиной до 32 мм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Резка труб труборезом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378621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Резка труборезом значительно производительнее.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14810" y="1571613"/>
            <a:ext cx="4714908" cy="132343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 smtClean="0"/>
              <a:t>Труба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Рукоятка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Винт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Подвижный ролик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Рукоятка трубореза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Труборез</a:t>
            </a:r>
            <a:endParaRPr lang="ru-RU" sz="1600" dirty="0" smtClean="0"/>
          </a:p>
          <a:p>
            <a:pPr marL="342900" indent="-342900">
              <a:buAutoNum type="arabicPeriod"/>
            </a:pPr>
            <a:r>
              <a:rPr lang="ru-RU" sz="1600" dirty="0" smtClean="0"/>
              <a:t>прижим</a:t>
            </a:r>
            <a:endParaRPr lang="ru-RU" sz="1600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57686" y="2571744"/>
            <a:ext cx="46005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14282" y="2928934"/>
            <a:ext cx="43577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Резку осуществляют так. У установленного на трубе трубореза поворачивают рукоятку на </a:t>
            </a:r>
            <a:r>
              <a:rPr lang="ru-RU" dirty="0" smtClean="0">
                <a:latin typeface="Tahoma" panose="020B0604030504040204"/>
                <a:cs typeface="Tahoma" panose="020B0604030504040204"/>
              </a:rPr>
              <a:t>¼ оборота, поджимая подвижный ролик к поверхности трубы так, чтобы линия разметки совпала с острыми гранями роликов. Смазывают место среза маслом для охлаждения режущих кромок роликов. Труборез вращают вокруг трубы, перемещая подвижный ролик до тех пор, пока стенки трубы не будут полностью прорезаны.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Электроножницы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71472" y="1571612"/>
            <a:ext cx="3647541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 l="5263"/>
          <a:stretch>
            <a:fillRect/>
          </a:stretch>
        </p:blipFill>
        <p:spPr bwMode="auto">
          <a:xfrm>
            <a:off x="5072066" y="1285861"/>
            <a:ext cx="385765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44" y="4714884"/>
            <a:ext cx="4786346" cy="1477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Электродвигатель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рукоятка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Выключатель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Редуктор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Скоба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Верхний нож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Эксцентрик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Нижний нож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Ручная ножовка (пила) – инструмент, предназначенный для разрезания толстых листов полосового, круглого и профильного металла, а также для </a:t>
            </a:r>
            <a:r>
              <a:rPr lang="ru-RU" sz="2000" dirty="0" err="1" smtClean="0"/>
              <a:t>прорезания</a:t>
            </a:r>
            <a:r>
              <a:rPr lang="ru-RU" sz="2000" dirty="0" smtClean="0"/>
              <a:t> шлицев, пазов, обрезки и вырезки заготовок по контуру и других работ.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Резка металла ножовкой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Элементы ножовочного полотна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500174"/>
            <a:ext cx="821537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Ножовочное полотно представляет собой тонкую и  узкую стальную пластину с двумя отверстиями и с зубьями на одном из рёбер. 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5984" y="2214554"/>
            <a:ext cx="4143404" cy="186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5984" y="3857628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Задняя поверхность </a:t>
            </a:r>
            <a:endParaRPr lang="ru-RU" sz="1400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378619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u="sng" dirty="0" smtClean="0"/>
              <a:t>Передняя поверхность </a:t>
            </a:r>
            <a:endParaRPr lang="ru-RU" sz="1400" u="sng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643446"/>
            <a:ext cx="1836735" cy="16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572008"/>
            <a:ext cx="243255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500570"/>
            <a:ext cx="2141379" cy="1633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7158" y="4214818"/>
            <a:ext cx="1785950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Положительный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143240" y="4214818"/>
            <a:ext cx="2214578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Равный нулю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786578" y="4143380"/>
            <a:ext cx="1785950" cy="33855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Отрицательный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Ручная ножовка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rcRect b="37705"/>
          <a:stretch>
            <a:fillRect/>
          </a:stretch>
        </p:blipFill>
        <p:spPr bwMode="auto">
          <a:xfrm>
            <a:off x="642910" y="1571612"/>
            <a:ext cx="795968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42910" y="4714884"/>
            <a:ext cx="80010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numCol="2" rtlCol="0">
            <a:spAutoFit/>
          </a:bodyPr>
          <a:lstStyle/>
          <a:p>
            <a:r>
              <a:rPr lang="ru-RU" dirty="0" smtClean="0"/>
              <a:t>1.  хвостовик с ручкой</a:t>
            </a:r>
            <a:endParaRPr lang="ru-RU" dirty="0" smtClean="0"/>
          </a:p>
          <a:p>
            <a:r>
              <a:rPr lang="ru-RU" dirty="0" smtClean="0"/>
              <a:t>2. Рама (станок)</a:t>
            </a:r>
            <a:endParaRPr lang="ru-RU" dirty="0" smtClean="0"/>
          </a:p>
          <a:p>
            <a:r>
              <a:rPr lang="ru-RU" dirty="0" smtClean="0"/>
              <a:t>3. Неподвижная головка</a:t>
            </a:r>
            <a:endParaRPr lang="ru-RU" dirty="0" smtClean="0"/>
          </a:p>
          <a:p>
            <a:r>
              <a:rPr lang="ru-RU" dirty="0" smtClean="0"/>
              <a:t>4. Ножовочное полотно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5. Подвижная головка</a:t>
            </a:r>
            <a:endParaRPr lang="ru-RU" dirty="0" smtClean="0"/>
          </a:p>
          <a:p>
            <a:r>
              <a:rPr lang="ru-RU" dirty="0" smtClean="0"/>
              <a:t>6. Гайка – вороток</a:t>
            </a:r>
            <a:endParaRPr lang="ru-RU" dirty="0" smtClean="0"/>
          </a:p>
          <a:p>
            <a:r>
              <a:rPr lang="ru-RU" dirty="0" smtClean="0"/>
              <a:t>7. Приспособление для удлинения рамки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58" y="1428736"/>
            <a:ext cx="5619751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Приём резки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500570"/>
            <a:ext cx="878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Не следует вытягивать указательный палец вдоль ручки и глубоко захватывать рукоятку, т.к. конец её будет выходить из кисти, что может привести при работе к травме руки. Левой рукой держать рамку ножовки. Четырьмя пальцами охватывать барашек и натяжной болт, а на одну рамку, если делать иначе, будет трудно устранить покачивание ножовки во время работы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857884" y="1500174"/>
            <a:ext cx="3071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</a:rPr>
              <a:t>Рукоятку ножовки захватывают пальцами правой руки (большой палец накладывают сверху, остальные пальцы поддерживают рукоятку снизу), конец ручки упирают в ладонь</a:t>
            </a:r>
            <a:r>
              <a:rPr lang="ru-RU" sz="2000" dirty="0" smtClean="0">
                <a:solidFill>
                  <a:srgbClr val="7030A0"/>
                </a:solidFill>
              </a:rPr>
              <a:t>.</a:t>
            </a:r>
            <a:endParaRPr lang="ru-RU" sz="2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Резка тонкого листа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500174"/>
            <a:ext cx="764386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Резка тонколистового металла  производится в следующей последовательности.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71868" y="2428868"/>
            <a:ext cx="5396232" cy="362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5720" y="2500306"/>
            <a:ext cx="3429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Подготовить деревянные бруски (плоские).</a:t>
            </a:r>
            <a:endParaRPr lang="ru-RU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Зажать между плоскими деревянными брусками по одной или несколько штук заготовок.</a:t>
            </a:r>
            <a:endParaRPr lang="ru-RU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Установить  бруски вместе с заготовками в слесарных тисках</a:t>
            </a:r>
            <a:endParaRPr lang="ru-RU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Резать заготовки вместе с брусками  </a:t>
            </a:r>
            <a:endParaRPr lang="ru-RU" dirty="0" smtClean="0">
              <a:solidFill>
                <a:srgbClr val="7030A0"/>
              </a:solidFill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Установка полотна при неглубоком прорезе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2500306"/>
            <a:ext cx="6643734" cy="38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4282" y="1428736"/>
            <a:ext cx="8501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При резании мягкого металла применяют ножовочные полотна с крупным шагом (16-18 зубьев на 1 дюйм; для резания тонкого полосового металла – ножовочные полотна  с мелкими зубьями (22-23 зуба на 1 дюйм), а для резания самого тонкого листового металла – 24-32 зуба  на 1 дюйм.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2714620"/>
            <a:ext cx="22145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002060"/>
                </a:solidFill>
              </a:rPr>
              <a:t>Для слесарных работ пользуются преимущественно ножовочным полотном с шагом 1,5 мм, при котором на длине 25 мм насчитывается примерно 17  зубьев. </a:t>
            </a:r>
            <a:endParaRPr lang="ru-RU" dirty="0" smtClean="0">
              <a:solidFill>
                <a:srgbClr val="002060"/>
              </a:solidFill>
            </a:endParaRPr>
          </a:p>
          <a:p>
            <a:pPr algn="r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07556" cy="105903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rgbClr val="C00000"/>
                </a:solidFill>
              </a:rPr>
              <a:t>Положение полотна при глубоком прорезе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571612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Ножовкой с полотном, повернутым на угол 90</a:t>
            </a:r>
            <a:r>
              <a:rPr lang="en-US" dirty="0" smtClean="0">
                <a:solidFill>
                  <a:srgbClr val="002060"/>
                </a:solidFill>
                <a:cs typeface="Tahoma" panose="020B0604030504040204"/>
              </a:rPr>
              <a:t>º</a:t>
            </a:r>
            <a:r>
              <a:rPr lang="ru-RU" dirty="0" smtClean="0">
                <a:solidFill>
                  <a:srgbClr val="002060"/>
                </a:solidFill>
                <a:cs typeface="Tahoma" panose="020B0604030504040204"/>
              </a:rPr>
              <a:t>, производят резку в том случае, когда глубина прореза превышает расстояние от полотна до рамки ножовочного станка, т.е. при глубоких прорывах.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571876"/>
            <a:ext cx="2428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Полотно  вставляется в прорези хвостовика так, чтобы в рабочем положении рамка ножовочного полотна располагалась горизонтально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357554" y="2857496"/>
            <a:ext cx="5572164" cy="35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57174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Место прореза располагают сбоку или сверху от губок тисков в зависимости от конфигурации детали.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План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Резка металла</a:t>
            </a:r>
            <a:endParaRPr lang="ru-RU" dirty="0" smtClean="0"/>
          </a:p>
          <a:p>
            <a:r>
              <a:rPr lang="ru-RU" dirty="0" smtClean="0"/>
              <a:t>Виды ножниц</a:t>
            </a:r>
            <a:endParaRPr lang="ru-RU" dirty="0" smtClean="0"/>
          </a:p>
          <a:p>
            <a:r>
              <a:rPr lang="ru-RU" dirty="0" smtClean="0"/>
              <a:t>Резка труб труборезом</a:t>
            </a:r>
            <a:endParaRPr lang="ru-RU" dirty="0" smtClean="0"/>
          </a:p>
          <a:p>
            <a:r>
              <a:rPr lang="ru-RU" dirty="0" smtClean="0"/>
              <a:t>Резка металла ножовкой</a:t>
            </a:r>
            <a:endParaRPr lang="ru-RU" dirty="0" smtClean="0"/>
          </a:p>
          <a:p>
            <a:r>
              <a:rPr lang="ru-RU" dirty="0" smtClean="0"/>
              <a:t>Приемы резки</a:t>
            </a:r>
            <a:endParaRPr lang="ru-RU" dirty="0" smtClean="0"/>
          </a:p>
          <a:p>
            <a:r>
              <a:rPr lang="ru-RU" dirty="0" smtClean="0"/>
              <a:t>Правила техники безопасности</a:t>
            </a:r>
            <a:endParaRPr lang="ru-RU" dirty="0" smtClean="0"/>
          </a:p>
          <a:p>
            <a:r>
              <a:rPr lang="ru-RU" dirty="0" smtClean="0"/>
              <a:t>Контрольные вопросы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Правила безопасности труда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Запрещается выполнять резание со слабо или сильно затянутым полотном, т.к. это может привести к поломке полотна и ранение рук;</a:t>
            </a:r>
            <a:endParaRPr lang="ru-RU" dirty="0" smtClean="0"/>
          </a:p>
          <a:p>
            <a:r>
              <a:rPr lang="ru-RU" dirty="0" smtClean="0"/>
              <a:t>Во избежание поломки полотна и ранение рук при резании не следует сильно нажимать на ножовку вниз;</a:t>
            </a:r>
            <a:endParaRPr lang="ru-RU" dirty="0" smtClean="0"/>
          </a:p>
          <a:p>
            <a:r>
              <a:rPr lang="ru-RU" dirty="0" smtClean="0"/>
              <a:t>Запрещается пользоваться ножовкой с расколотой или слабо насаженной рукояткой;</a:t>
            </a:r>
            <a:endParaRPr lang="ru-RU" dirty="0" smtClean="0"/>
          </a:p>
          <a:p>
            <a:r>
              <a:rPr lang="ru-RU" dirty="0" smtClean="0"/>
              <a:t>При сборке ножовочного станка следует использовать штифты;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 err="1" smtClean="0"/>
              <a:t>выкрошивании</a:t>
            </a:r>
            <a:r>
              <a:rPr lang="ru-RU" dirty="0" smtClean="0"/>
              <a:t> зубьев ножовочного полотна работу прекратить и заменить полотно на новое;</a:t>
            </a:r>
            <a:endParaRPr lang="ru-RU" dirty="0" smtClean="0"/>
          </a:p>
          <a:p>
            <a:r>
              <a:rPr lang="ru-RU" dirty="0" smtClean="0"/>
              <a:t>Во избежание соскакивания рукоятки и ранения рук во время рабочего движения ножовки не ударять передним </a:t>
            </a:r>
            <a:r>
              <a:rPr lang="ru-RU" dirty="0" err="1" smtClean="0"/>
              <a:t>торцем</a:t>
            </a:r>
            <a:r>
              <a:rPr lang="ru-RU" dirty="0" smtClean="0"/>
              <a:t> рукоятки о разрезаемую деталь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Контрольные вопросы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Какие способы резки металла вы знаете? </a:t>
            </a:r>
            <a:endParaRPr lang="ru-RU" dirty="0" smtClean="0"/>
          </a:p>
          <a:p>
            <a:r>
              <a:rPr lang="ru-RU" dirty="0" smtClean="0"/>
              <a:t>Каково назначение резки металла? </a:t>
            </a:r>
            <a:endParaRPr lang="ru-RU" dirty="0" smtClean="0"/>
          </a:p>
          <a:p>
            <a:r>
              <a:rPr lang="ru-RU" dirty="0" smtClean="0"/>
              <a:t>Какие правила необходимо выполнять при резке металлов слесарной ножовкой? </a:t>
            </a:r>
            <a:endParaRPr lang="ru-RU" dirty="0" smtClean="0"/>
          </a:p>
          <a:p>
            <a:r>
              <a:rPr lang="ru-RU" dirty="0" smtClean="0"/>
              <a:t> В каких случаях при резке металла необходим поворот полотна слесарной ножовки на 90°?</a:t>
            </a:r>
            <a:endParaRPr lang="ru-RU" dirty="0" smtClean="0"/>
          </a:p>
          <a:p>
            <a:r>
              <a:rPr lang="ru-RU" dirty="0" smtClean="0"/>
              <a:t>Почему при пользовании ручной ножовкой необходимо следить за тем, чтобы в процессе резания участвовало не менее двух-трех зубьев?</a:t>
            </a:r>
            <a:endParaRPr lang="ru-RU" dirty="0" smtClean="0"/>
          </a:p>
          <a:p>
            <a:r>
              <a:rPr lang="ru-RU" dirty="0" smtClean="0"/>
              <a:t>По каким причинам может произойти поломка полотна слесарной ножовки и как этого избежать? </a:t>
            </a:r>
            <a:endParaRPr lang="ru-RU" dirty="0" smtClean="0"/>
          </a:p>
          <a:p>
            <a:r>
              <a:rPr lang="ru-RU" dirty="0" smtClean="0"/>
              <a:t>Почему при резке труб предпочтительнее использовать труборез, а не ножовку? </a:t>
            </a:r>
            <a:endParaRPr lang="ru-RU" dirty="0" smtClean="0"/>
          </a:p>
          <a:p>
            <a:r>
              <a:rPr lang="ru-RU" dirty="0" smtClean="0"/>
              <a:t>Какие правила техники безопасности необхо­димо выполнять при резке трубы слесарной ножовкой и труборезом? </a:t>
            </a:r>
            <a:endParaRPr lang="ru-RU" dirty="0" smtClean="0"/>
          </a:p>
          <a:p>
            <a:r>
              <a:rPr lang="ru-RU" dirty="0" smtClean="0"/>
              <a:t>Какой максимальной толщины материал может быть разрезан ножницами: </a:t>
            </a:r>
            <a:r>
              <a:rPr lang="ru-RU" i="1" dirty="0" smtClean="0"/>
              <a:t>а </a:t>
            </a:r>
            <a:r>
              <a:rPr lang="ru-RU" dirty="0" smtClean="0"/>
              <a:t>— ручными; 5— рычажными? </a:t>
            </a:r>
            <a:endParaRPr lang="ru-RU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Контрольные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Какие правила техники безопасности необходимо выполнять при резке материалов ручными ножницами?</a:t>
            </a:r>
            <a:endParaRPr lang="ru-RU" dirty="0" smtClean="0"/>
          </a:p>
          <a:p>
            <a:r>
              <a:rPr lang="ru-RU" dirty="0" smtClean="0"/>
              <a:t>Почему при резании вибрационными ножницами больших листов подачу следует осуществлять за счет перемещения ножниц?</a:t>
            </a:r>
            <a:endParaRPr lang="ru-RU" dirty="0" smtClean="0"/>
          </a:p>
          <a:p>
            <a:r>
              <a:rPr lang="ru-RU" dirty="0" smtClean="0"/>
              <a:t>Какую роль выполняет смазка, вносимая в зону резания, при разрезании труб труборезом?</a:t>
            </a:r>
            <a:endParaRPr lang="ru-RU" dirty="0" smtClean="0"/>
          </a:p>
          <a:p>
            <a:r>
              <a:rPr lang="ru-RU" dirty="0" smtClean="0"/>
              <a:t>Чем вызвана необходимость использования рукавиц при резании металла ножницами?</a:t>
            </a:r>
            <a:endParaRPr lang="ru-RU" dirty="0" smtClean="0"/>
          </a:p>
          <a:p>
            <a:r>
              <a:rPr lang="ru-RU" dirty="0" smtClean="0"/>
              <a:t>В чем преимущества раздвижного ножовочного станка перед цельным?</a:t>
            </a:r>
            <a:endParaRPr lang="ru-RU" dirty="0" smtClean="0"/>
          </a:p>
          <a:p>
            <a:r>
              <a:rPr lang="ru-RU" dirty="0" smtClean="0"/>
              <a:t> Опишите последовательность сборки ножовочного станка с полотном.</a:t>
            </a:r>
            <a:endParaRPr lang="ru-RU" dirty="0" smtClean="0"/>
          </a:p>
          <a:p>
            <a:r>
              <a:rPr lang="ru-RU" dirty="0" smtClean="0"/>
              <a:t>Выберите из перечисленных ниже инструментов те, которые могут быть использованы для резки: </a:t>
            </a:r>
            <a:r>
              <a:rPr lang="ru-RU" i="1" dirty="0" smtClean="0"/>
              <a:t>а </a:t>
            </a:r>
            <a:r>
              <a:rPr lang="ru-RU" dirty="0" smtClean="0"/>
              <a:t>—- листового металла толщиной 1... 3 мм; </a:t>
            </a:r>
            <a:r>
              <a:rPr lang="ru-RU" i="1" dirty="0" smtClean="0"/>
              <a:t>б </a:t>
            </a:r>
            <a:r>
              <a:rPr lang="ru-RU" dirty="0" smtClean="0"/>
              <a:t>— стальной проволоки; </a:t>
            </a:r>
            <a:r>
              <a:rPr lang="ru-RU" i="1" dirty="0" smtClean="0"/>
              <a:t>в </a:t>
            </a:r>
            <a:r>
              <a:rPr lang="ru-RU" dirty="0" smtClean="0"/>
              <a:t>— листового металла толщиной 3...5 мм; </a:t>
            </a:r>
            <a:r>
              <a:rPr lang="ru-RU" i="1" dirty="0" smtClean="0"/>
              <a:t>г </a:t>
            </a:r>
            <a:r>
              <a:rPr lang="ru-RU" dirty="0" smtClean="0"/>
              <a:t>— сортового проката; </a:t>
            </a:r>
            <a:r>
              <a:rPr lang="ru-RU" i="1" dirty="0" err="1" smtClean="0"/>
              <a:t>д</a:t>
            </a:r>
            <a:r>
              <a:rPr lang="ru-RU" i="1" dirty="0" smtClean="0"/>
              <a:t> </a:t>
            </a:r>
            <a:r>
              <a:rPr lang="ru-RU" dirty="0" smtClean="0"/>
              <a:t>-— стальных листов толщиной 25...32 мм.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	Инструменты для резки: 1 — ручные ножницы; 2 — </a:t>
            </a:r>
            <a:r>
              <a:rPr lang="ru-RU" dirty="0" err="1" smtClean="0"/>
              <a:t>стуловые</a:t>
            </a:r>
            <a:r>
              <a:rPr lang="ru-RU" dirty="0" smtClean="0"/>
              <a:t> ножницы; 3 — рычажные ножницы; 4 — гильотинные ножницы; 5 — кусачки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Предложите способ резки листового материала толщиной 0,5 мм слесарной ножовкой и обоснуйте свой выбор</a:t>
            </a:r>
            <a:endParaRPr lang="ru-RU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/>
              <a:t>Опишите последовательность работ при разрезании труб труборезом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57290" y="3143248"/>
            <a:ext cx="6480174" cy="2471750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Резкой называют отделение частей (заготовок) от сортового или листового металла.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Резка металла ножницами и резка труб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Резка выполняется как со снятием стружки, так и без нее.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Резка со снятием стружки осуществляется ручной ножовкой, на ножовочных, </a:t>
            </a:r>
            <a:r>
              <a:rPr lang="ru-RU" dirty="0" err="1" smtClean="0"/>
              <a:t>крупнопильных</a:t>
            </a:r>
            <a:r>
              <a:rPr lang="ru-RU" dirty="0" smtClean="0"/>
              <a:t>, токарно-отрезных станках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Без снятия стружки материалы разрезают ручными рычажными и механическими ножницами, кусачками, труборезами, пресс - ножницами.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Виды ножниц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0FF"/>
              </a:clrFrom>
              <a:clrTo>
                <a:srgbClr val="FFF0FF">
                  <a:alpha val="0"/>
                </a:srgbClr>
              </a:clrTo>
            </a:clrChange>
          </a:blip>
          <a:srcRect l="2019" t="1481" r="5114"/>
          <a:stretch>
            <a:fillRect/>
          </a:stretch>
        </p:blipFill>
        <p:spPr bwMode="auto">
          <a:xfrm>
            <a:off x="1357290" y="1643050"/>
            <a:ext cx="6572296" cy="4751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   </a:t>
            </a:r>
            <a:r>
              <a:rPr lang="ru-RU" sz="2000" dirty="0" smtClean="0"/>
              <a:t>Обыкновенные ручные ножницы применяют для разрезания стальных листов толщиной 0,5 …1 мм и листов из цветных металлов толщиной до 1,5 мм.</a:t>
            </a:r>
            <a:endParaRPr lang="ru-RU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Ручные ножницы изготавливают с прямыми и кривыми режущими лезвиями.</a:t>
            </a:r>
            <a:endParaRPr lang="ru-RU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Длина ножниц равна 200, 250, 320, 360 и 400 мм, а режущей части – соответственно 55…65, 70…82, 90…105, 100…120 и 110…130 мм </a:t>
            </a:r>
            <a:endParaRPr lang="ru-RU" sz="2000" dirty="0" smtClean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 smtClean="0"/>
              <a:t>Хорошо заточенные и отрегулированные ножницы должны резать бумагу.</a:t>
            </a: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Ручные ножницы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Ножницы с прямыми лезвиями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4FF"/>
              </a:clrFrom>
              <a:clrTo>
                <a:srgbClr val="FFF4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23587" y="1857364"/>
            <a:ext cx="705157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1428736"/>
            <a:ext cx="6715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Сущность процесса резки ножницами заключается в отделении частей металла под действием пары режущих ножей. Разрезаемый лист помещают между верхним и нижним ножами. Верхний нож, опускаясь, давит на металл и разрезает его.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Ножницы с криволинейными лезвиями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282" y="1500174"/>
            <a:ext cx="5510239" cy="47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86182" y="3714752"/>
            <a:ext cx="52149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Удерживая лист левой рукой, </a:t>
            </a:r>
            <a:endParaRPr lang="ru-RU" sz="2000" dirty="0" smtClean="0"/>
          </a:p>
          <a:p>
            <a:pPr algn="r"/>
            <a:r>
              <a:rPr lang="ru-RU" sz="2000" dirty="0" smtClean="0"/>
              <a:t>подают его между режущими</a:t>
            </a:r>
            <a:endParaRPr lang="ru-RU" sz="2000" dirty="0" smtClean="0"/>
          </a:p>
          <a:p>
            <a:pPr algn="r"/>
            <a:r>
              <a:rPr lang="ru-RU" sz="2000" dirty="0" smtClean="0"/>
              <a:t> кромками, направляя верхнее </a:t>
            </a:r>
            <a:endParaRPr lang="ru-RU" sz="2000" dirty="0" smtClean="0"/>
          </a:p>
          <a:p>
            <a:pPr algn="r"/>
            <a:r>
              <a:rPr lang="ru-RU" sz="2000" dirty="0" smtClean="0"/>
              <a:t>лезвие точно посередине разметочной линии, которая при резании должна быть видна. Затем, сжимая рукоятку всеми пальцами правой руки, кроме мизинца, осуществляют резание.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"/>
          <a:srcRect l="1190" r="2422"/>
          <a:stretch>
            <a:fillRect/>
          </a:stretch>
        </p:blipFill>
        <p:spPr bwMode="auto">
          <a:xfrm>
            <a:off x="3643306" y="1643050"/>
            <a:ext cx="52149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Стуловые ножницы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500174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Стуловые ножницы отличаются от обыкновенных большими размерами и применяются при резании листового металла толщиной до 3 мм.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4143380"/>
            <a:ext cx="56436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Нижняя ручка жестко зажимается в слесарных тисках или крепится (вбивается) на столе или другом жестком основании. Для резки листовой стали толщиной до 3 мм применяют </a:t>
            </a:r>
            <a:r>
              <a:rPr lang="ru-RU" sz="2000" dirty="0" err="1" smtClean="0"/>
              <a:t>стуловые</a:t>
            </a:r>
            <a:r>
              <a:rPr lang="ru-RU" sz="2000" dirty="0" smtClean="0"/>
              <a:t> ножницы, имеющие стационарное закрепление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7712</Words>
  <Application>WPS Presentation</Application>
  <PresentationFormat>Экран (4:3)</PresentationFormat>
  <Paragraphs>187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SimSun</vt:lpstr>
      <vt:lpstr>Wingdings</vt:lpstr>
      <vt:lpstr>Wingdings 2</vt:lpstr>
      <vt:lpstr>Wingdings</vt:lpstr>
      <vt:lpstr>Georgia</vt:lpstr>
      <vt:lpstr>Microsoft YaHei</vt:lpstr>
      <vt:lpstr/>
      <vt:lpstr>Arial Unicode MS</vt:lpstr>
      <vt:lpstr>Calibri</vt:lpstr>
      <vt:lpstr>Tahoma</vt:lpstr>
      <vt:lpstr>Wingdings</vt:lpstr>
      <vt:lpstr>Официальная</vt:lpstr>
      <vt:lpstr>Резка металла</vt:lpstr>
      <vt:lpstr>План</vt:lpstr>
      <vt:lpstr>Резка металла ножницами и резка труб</vt:lpstr>
      <vt:lpstr>PowerPoint 演示文稿</vt:lpstr>
      <vt:lpstr>Виды ножниц</vt:lpstr>
      <vt:lpstr>Ручные ножницы</vt:lpstr>
      <vt:lpstr>Ножницы с прямыми лезвиями</vt:lpstr>
      <vt:lpstr>Ножницы с криволинейными лезвиями</vt:lpstr>
      <vt:lpstr>Стуловые ножницы</vt:lpstr>
      <vt:lpstr>Виды ножниц</vt:lpstr>
      <vt:lpstr>Резка труб труборезом</vt:lpstr>
      <vt:lpstr>Электроножницы</vt:lpstr>
      <vt:lpstr>Резка металла ножовкой</vt:lpstr>
      <vt:lpstr>Элементы ножовочного полотна</vt:lpstr>
      <vt:lpstr>Ручная ножовка</vt:lpstr>
      <vt:lpstr>Приём резки</vt:lpstr>
      <vt:lpstr>Резка тонкого листа</vt:lpstr>
      <vt:lpstr>Установка полотна при неглубоком прорезе</vt:lpstr>
      <vt:lpstr>Положение полотна при глубоком прорезе</vt:lpstr>
      <vt:lpstr>Правила безопасности труда</vt:lpstr>
      <vt:lpstr>Контрольные вопросы</vt:lpstr>
      <vt:lpstr>Контрольные вопросы</vt:lpstr>
    </vt:vector>
  </TitlesOfParts>
  <Company>LUKOIL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Резка металла</dc:title>
  <dc:creator>автослесарь</dc:creator>
  <cp:lastModifiedBy>ХПЛЗТ</cp:lastModifiedBy>
  <cp:revision>37</cp:revision>
  <dcterms:created xsi:type="dcterms:W3CDTF">2009-03-24T05:14:00Z</dcterms:created>
  <dcterms:modified xsi:type="dcterms:W3CDTF">2019-01-30T12:42:50Z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1049-10.2.0.7587</vt:lpwstr>
  </property>
</Properties>
</file>